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88" r:id="rId2"/>
    <p:sldId id="452" r:id="rId3"/>
    <p:sldId id="289" r:id="rId4"/>
    <p:sldId id="360" r:id="rId5"/>
    <p:sldId id="425" r:id="rId6"/>
    <p:sldId id="404" r:id="rId7"/>
    <p:sldId id="409" r:id="rId8"/>
    <p:sldId id="410" r:id="rId9"/>
    <p:sldId id="412" r:id="rId10"/>
    <p:sldId id="411" r:id="rId11"/>
    <p:sldId id="426" r:id="rId12"/>
    <p:sldId id="427" r:id="rId13"/>
    <p:sldId id="413" r:id="rId14"/>
    <p:sldId id="453" r:id="rId15"/>
    <p:sldId id="428" r:id="rId16"/>
    <p:sldId id="399" r:id="rId17"/>
    <p:sldId id="400" r:id="rId18"/>
    <p:sldId id="401" r:id="rId19"/>
    <p:sldId id="402" r:id="rId20"/>
    <p:sldId id="403" r:id="rId21"/>
    <p:sldId id="438" r:id="rId22"/>
    <p:sldId id="454" r:id="rId23"/>
    <p:sldId id="397" r:id="rId24"/>
    <p:sldId id="405" r:id="rId25"/>
    <p:sldId id="407" r:id="rId26"/>
    <p:sldId id="408" r:id="rId27"/>
    <p:sldId id="436" r:id="rId28"/>
    <p:sldId id="437" r:id="rId29"/>
    <p:sldId id="406" r:id="rId30"/>
    <p:sldId id="442" r:id="rId31"/>
    <p:sldId id="398" r:id="rId32"/>
    <p:sldId id="415" r:id="rId33"/>
    <p:sldId id="417" r:id="rId34"/>
    <p:sldId id="431" r:id="rId35"/>
    <p:sldId id="432" r:id="rId36"/>
    <p:sldId id="418" r:id="rId37"/>
    <p:sldId id="433" r:id="rId38"/>
    <p:sldId id="420" r:id="rId39"/>
    <p:sldId id="421" r:id="rId40"/>
    <p:sldId id="434" r:id="rId41"/>
    <p:sldId id="435" r:id="rId42"/>
    <p:sldId id="423" r:id="rId43"/>
    <p:sldId id="455" r:id="rId44"/>
    <p:sldId id="456" r:id="rId45"/>
    <p:sldId id="395" r:id="rId46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93929" autoAdjust="0"/>
  </p:normalViewPr>
  <p:slideViewPr>
    <p:cSldViewPr snapToGrid="0" snapToObjects="1">
      <p:cViewPr varScale="1">
        <p:scale>
          <a:sx n="80" d="100"/>
          <a:sy n="80" d="100"/>
        </p:scale>
        <p:origin x="151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20.10.2023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20.10.2023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766-020-00331-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They record relevant events of a subject or functional area (facts) and the characteristics that define them (dimensions)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A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  <a:hlinkClick r:id="rId3"/>
              </a:rPr>
              <a:t>fact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 in data warehousing describes quantitative transactional data like measurements, metrics, or the values ready for analysis. These include header numbers, order numbers, ticket numbers, transaction numbers, transaction currency, etc.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The amount sold is a fact measure or a key performance indicator (KPI). You can store this information in fact tables at the lowest level of granularity.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r>
              <a:rPr lang="en-US" baseline="0" dirty="0" smtClean="0"/>
              <a:t> Graz: ~17000 students, is it correct to say CS-related 18% of students?</a:t>
            </a:r>
          </a:p>
          <a:p>
            <a:r>
              <a:rPr lang="en-US" baseline="0" dirty="0" smtClean="0"/>
              <a:t>Statistics: bachelor and master</a:t>
            </a:r>
          </a:p>
          <a:p>
            <a:r>
              <a:rPr lang="en-US" dirty="0" smtClean="0"/>
              <a:t>https://online.tugraz.at/tug_online/Studierendenstatistik.html?pAuswertung=8&amp;pSJ=1664&amp;pSemester=W&amp;pGruppierung=1&amp;pVerteilungsschluessel=TRUE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Redundancy due to </a:t>
            </a:r>
            <a:r>
              <a:rPr lang="en-US" dirty="0" err="1" smtClean="0"/>
              <a:t>denormalization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  <a:r>
              <a:rPr lang="en-US" baseline="0" dirty="0" smtClean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mtClean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smtClean="0"/>
              <a:t>Enter footer text using menu item “Header and Footer” </a:t>
            </a:r>
            <a:br>
              <a:rPr lang="en-GB" smtClean="0"/>
            </a:br>
            <a:r>
              <a:rPr lang="en-GB" smtClean="0"/>
              <a:t>and accept for all slides.</a:t>
            </a:r>
            <a:endParaRPr lang="de-AT" dirty="0" smtClean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de-DE" sz="1200" spc="9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 smtClean="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multidimensional-models/mdx" TargetMode="External"/><Relationship Id="rId2" Type="http://schemas.openxmlformats.org/officeDocument/2006/relationships/hyperlink" Target="https://en.wikipedia.org/wiki/Comparison_of_OLAP_serv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raz.at/en/research/research-at-tu-graz/services-fuer-forschende/foerderprogramme-und-preise-an-der-tu-graz/#c87088" TargetMode="External"/><Relationship Id="rId2" Type="http://schemas.openxmlformats.org/officeDocument/2006/relationships/hyperlink" Target="https://tugraz.webex.com/meet/shafaq.siddiq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 smtClean="0"/>
              <a:t>Data Integration and Large Scale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200" b="1" dirty="0" smtClean="0"/>
              <a:t>02 Data Warehousing and ETL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</a:p>
          <a:p>
            <a:endParaRPr lang="en-GB" sz="1000" dirty="0" smtClean="0"/>
          </a:p>
          <a:p>
            <a:r>
              <a:rPr lang="en-GB" dirty="0" smtClean="0"/>
              <a:t>Graz University of Technology, Austria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13, 2023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4" y="128016"/>
            <a:ext cx="28016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Select a “slice” of the cube by specifying</a:t>
            </a:r>
            <a:br>
              <a:rPr lang="en-US" dirty="0" smtClean="0"/>
            </a:br>
            <a:r>
              <a:rPr lang="en-US" dirty="0" smtClean="0"/>
              <a:t>a filter condition on </a:t>
            </a:r>
            <a:r>
              <a:rPr lang="en-US" b="1" dirty="0" smtClean="0">
                <a:solidFill>
                  <a:srgbClr val="7889FB"/>
                </a:solidFill>
              </a:rPr>
              <a:t>one of the dimensions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(categorical attributes)</a:t>
            </a:r>
            <a:endParaRPr lang="en-US" dirty="0"/>
          </a:p>
          <a:p>
            <a:pPr lvl="1"/>
            <a:r>
              <a:rPr lang="en-US" dirty="0" smtClean="0"/>
              <a:t>Same data granularity but subset of </a:t>
            </a:r>
            <a:br>
              <a:rPr lang="en-US" dirty="0" smtClean="0"/>
            </a:br>
            <a:r>
              <a:rPr lang="en-US" dirty="0" smtClean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Dicing</a:t>
            </a:r>
          </a:p>
          <a:p>
            <a:pPr lvl="1"/>
            <a:r>
              <a:rPr lang="en-US" dirty="0" smtClean="0"/>
              <a:t>Select a “sub-cube” by specifying a filter</a:t>
            </a:r>
            <a:br>
              <a:rPr lang="en-US" dirty="0" smtClean="0"/>
            </a:br>
            <a:r>
              <a:rPr lang="en-US" dirty="0" smtClean="0"/>
              <a:t>condition on </a:t>
            </a:r>
            <a:r>
              <a:rPr lang="en-US" b="1" dirty="0" smtClean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 smtClean="0"/>
              <a:t>Complex Boolean expressions possible</a:t>
            </a:r>
          </a:p>
          <a:p>
            <a:pPr lvl="1"/>
            <a:r>
              <a:rPr lang="en-US" dirty="0" smtClean="0"/>
              <a:t>Sometimes slicing used synonym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</a:t>
            </a:r>
            <a:r>
              <a:rPr lang="en-US" dirty="0" smtClean="0"/>
              <a:t>Operations,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Roll-up </a:t>
            </a:r>
            <a:r>
              <a:rPr lang="en-US" b="0" dirty="0" smtClean="0"/>
              <a:t>(similar Merge</a:t>
            </a:r>
            <a:r>
              <a:rPr lang="en-US" b="0" dirty="0"/>
              <a:t> </a:t>
            </a:r>
            <a:r>
              <a:rPr lang="en-US" b="0" dirty="0" smtClean="0"/>
              <a:t>- remove dim)</a:t>
            </a:r>
          </a:p>
          <a:p>
            <a:pPr lvl="1"/>
            <a:r>
              <a:rPr lang="en-US" dirty="0" smtClean="0"/>
              <a:t>Aggregation of facts or measures into coarser-grained aggregates (measures)</a:t>
            </a:r>
          </a:p>
          <a:p>
            <a:pPr lvl="1"/>
            <a:r>
              <a:rPr lang="en-US" dirty="0" smtClean="0"/>
              <a:t>Same dimensions but different granularity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Drill-Down </a:t>
            </a:r>
            <a:r>
              <a:rPr lang="en-US" b="0" dirty="0" smtClean="0"/>
              <a:t>(similar Split add dim)</a:t>
            </a:r>
          </a:p>
          <a:p>
            <a:pPr lvl="1"/>
            <a:r>
              <a:rPr lang="en-US" dirty="0" smtClean="0"/>
              <a:t>Disaggregation of measures into finer-grained measures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Drill-Across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from one cube to another </a:t>
            </a:r>
          </a:p>
          <a:p>
            <a:r>
              <a:rPr lang="en-US" dirty="0" smtClean="0"/>
              <a:t>Drill-Through</a:t>
            </a:r>
          </a:p>
          <a:p>
            <a:pPr lvl="1"/>
            <a:r>
              <a:rPr lang="en-US" dirty="0" smtClean="0"/>
              <a:t>Drill-Down to smallest </a:t>
            </a:r>
            <a:br>
              <a:rPr lang="en-US" dirty="0" smtClean="0"/>
            </a:br>
            <a:r>
              <a:rPr lang="en-US" dirty="0" smtClean="0"/>
              <a:t>granularity of underlying </a:t>
            </a:r>
            <a:br>
              <a:rPr lang="en-US" dirty="0" smtClean="0"/>
            </a:br>
            <a:r>
              <a:rPr lang="en-US" dirty="0" smtClean="0"/>
              <a:t>data store (e.g., RDBMS)</a:t>
            </a:r>
          </a:p>
          <a:p>
            <a:pPr lvl="1"/>
            <a:r>
              <a:rPr lang="en-US" dirty="0" smtClean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 smtClean="0"/>
              <a:t>Pivot</a:t>
            </a:r>
          </a:p>
          <a:p>
            <a:pPr lvl="1"/>
            <a:r>
              <a:rPr lang="en-US" dirty="0" smtClean="0"/>
              <a:t>Rotate</a:t>
            </a:r>
            <a:br>
              <a:rPr lang="en-US" dirty="0" smtClean="0"/>
            </a:br>
            <a:r>
              <a:rPr lang="en-US" dirty="0" smtClean="0"/>
              <a:t>cube by</a:t>
            </a:r>
            <a:br>
              <a:rPr lang="en-US" dirty="0" smtClean="0"/>
            </a:br>
            <a:r>
              <a:rPr lang="en-US" dirty="0" smtClean="0"/>
              <a:t>exchanging</a:t>
            </a:r>
            <a:br>
              <a:rPr lang="en-US" dirty="0" smtClean="0"/>
            </a:br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Classification </a:t>
            </a:r>
            <a:r>
              <a:rPr lang="en-US" dirty="0"/>
              <a:t>of </a:t>
            </a:r>
            <a:r>
              <a:rPr lang="en-US" dirty="0" smtClean="0"/>
              <a:t>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</a:t>
            </a:r>
            <a:r>
              <a:rPr lang="en-US" dirty="0" smtClean="0"/>
              <a:t>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Summation Types of Measures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FLOW:</a:t>
            </a:r>
            <a:r>
              <a:rPr lang="en-US" dirty="0" smtClean="0"/>
              <a:t> arbitrary aggregation possible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STOCK:</a:t>
            </a:r>
            <a:r>
              <a:rPr lang="en-US" dirty="0" smtClean="0"/>
              <a:t> aggregation possible, except over temporal dim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VPU:</a:t>
            </a:r>
            <a:r>
              <a:rPr lang="en-US" dirty="0" smtClean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 smtClean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ype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OLAP and Statistical Data Bases. SSDBM 1997]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Other </a:t>
            </a:r>
            <a:r>
              <a:rPr lang="en-US" dirty="0" smtClean="0">
                <a:solidFill>
                  <a:schemeClr val="accent1"/>
                </a:solidFill>
              </a:rPr>
              <a:t>Misleading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</a:p>
          <a:p>
            <a:pPr lvl="1"/>
            <a:r>
              <a:rPr lang="en-US" dirty="0" smtClean="0"/>
              <a:t>100 people (</a:t>
            </a:r>
            <a:r>
              <a:rPr lang="en-US" b="1" dirty="0" smtClean="0">
                <a:solidFill>
                  <a:srgbClr val="7889FB"/>
                </a:solidFill>
              </a:rPr>
              <a:t>90 vaccinated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10 non-vaccinated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5</a:t>
            </a:r>
            <a:r>
              <a:rPr lang="en-US" dirty="0" smtClean="0"/>
              <a:t> infected vaccinated, </a:t>
            </a:r>
            <a:r>
              <a:rPr lang="en-US" b="1" dirty="0" smtClean="0"/>
              <a:t>2</a:t>
            </a:r>
            <a:r>
              <a:rPr lang="en-US" dirty="0" smtClean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vacc|infected</a:t>
            </a:r>
            <a:r>
              <a:rPr lang="en-US" dirty="0" smtClean="0">
                <a:latin typeface="Consolas" panose="020B0609020204030204" pitchFamily="49" charset="0"/>
              </a:rPr>
              <a:t>) = 5/7 = 0.71 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infected|vacc</a:t>
            </a:r>
            <a:r>
              <a:rPr lang="en-US" dirty="0" smtClean="0">
                <a:latin typeface="Consolas" panose="020B0609020204030204" pitchFamily="49" charset="0"/>
              </a:rPr>
              <a:t>) = 5/90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infected|non-vacc</a:t>
            </a:r>
            <a:r>
              <a:rPr lang="en-US" dirty="0" smtClean="0">
                <a:latin typeface="Consolas" panose="020B0609020204030204" pitchFamily="49" charset="0"/>
              </a:rPr>
              <a:t>) = 2/10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  <a:endParaRPr lang="en-US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twitter.com/howie_hua/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</a:t>
            </a:r>
            <a:r>
              <a:rPr lang="en-US" dirty="0" smtClean="0"/>
              <a:t>Types,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Type </a:t>
            </a:r>
            <a:br>
              <a:rPr lang="en-US" dirty="0" smtClean="0"/>
            </a:br>
            <a:r>
              <a:rPr lang="en-US" dirty="0" smtClean="0"/>
              <a:t>Compatibility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addition</a:t>
            </a:r>
            <a:r>
              <a:rPr lang="en-US" b="0" dirty="0" smtClean="0"/>
              <a:t>/</a:t>
            </a:r>
            <a:br>
              <a:rPr lang="en-US" b="0" dirty="0" smtClean="0"/>
            </a:br>
            <a:r>
              <a:rPr lang="en-US" b="0" dirty="0" smtClean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Mapping and MDX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MOLAP (Multi-Dim. OLAP)</a:t>
            </a:r>
          </a:p>
          <a:p>
            <a:pPr lvl="1"/>
            <a:r>
              <a:rPr lang="en-US" dirty="0" smtClean="0"/>
              <a:t>OLAP server with native </a:t>
            </a:r>
            <a:br>
              <a:rPr lang="en-US" dirty="0" smtClean="0"/>
            </a:br>
            <a:r>
              <a:rPr lang="en-US" dirty="0" smtClean="0"/>
              <a:t>multi-dimensional data storage</a:t>
            </a:r>
          </a:p>
          <a:p>
            <a:pPr lvl="1"/>
            <a:r>
              <a:rPr lang="en-US" dirty="0" smtClean="0"/>
              <a:t>Dedicated query language:</a:t>
            </a:r>
            <a:br>
              <a:rPr lang="en-US" dirty="0" smtClean="0"/>
            </a:br>
            <a:r>
              <a:rPr lang="en-US" dirty="0" smtClean="0"/>
              <a:t>Multidimensional Expressions (MDX)</a:t>
            </a:r>
          </a:p>
          <a:p>
            <a:pPr lvl="1"/>
            <a:r>
              <a:rPr lang="en-US" dirty="0" smtClean="0"/>
              <a:t>E.g., IBM </a:t>
            </a:r>
            <a:r>
              <a:rPr lang="en-US" dirty="0" err="1" smtClean="0"/>
              <a:t>Cognos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, </a:t>
            </a:r>
            <a:r>
              <a:rPr lang="en-US" dirty="0" err="1" smtClean="0"/>
              <a:t>Essbase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ROLAP (Relation OLAP)</a:t>
            </a:r>
          </a:p>
          <a:p>
            <a:pPr lvl="1"/>
            <a:r>
              <a:rPr lang="en-US" dirty="0" smtClean="0"/>
              <a:t>OLAP server w/ storage in RDBMS</a:t>
            </a:r>
          </a:p>
          <a:p>
            <a:pPr lvl="1"/>
            <a:r>
              <a:rPr lang="en-US" dirty="0" smtClean="0"/>
              <a:t>E.g., all commercial RDBMS vendors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HOLAP (Hybrid OLAP)</a:t>
            </a:r>
          </a:p>
          <a:p>
            <a:pPr lvl="1"/>
            <a:r>
              <a:rPr lang="en-US" dirty="0" smtClean="0"/>
              <a:t>OLAP server w/ storage in RDBMS</a:t>
            </a:r>
            <a:br>
              <a:rPr lang="en-US" dirty="0" smtClean="0"/>
            </a:br>
            <a:r>
              <a:rPr lang="en-US" dirty="0" smtClean="0"/>
              <a:t>and multi-dimensional in-memory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en.wikipedia.org/wiki/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Comparison_of_OLAP_servers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docs.microsoft.com/en-us/analysis-services/multidimensional-models/mdx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{[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Sales],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Tax]} </a:t>
            </a:r>
            <a:r>
              <a:rPr lang="en-US" sz="1200" b="1" dirty="0" smtClean="0">
                <a:latin typeface="Consolas" panose="020B0609020204030204" pitchFamily="49" charset="0"/>
              </a:rPr>
              <a:t>ON </a:t>
            </a:r>
            <a:r>
              <a:rPr lang="en-US" sz="1200" b="1" dirty="0">
                <a:latin typeface="Consolas" panose="020B0609020204030204" pitchFamily="49" charset="0"/>
              </a:rPr>
              <a:t>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{[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[Adventure Works]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WHERE</a:t>
            </a:r>
            <a:r>
              <a:rPr lang="en-US" sz="1200" dirty="0" smtClean="0">
                <a:latin typeface="Consolas" panose="020B0609020204030204" pitchFamily="49" charset="0"/>
              </a:rPr>
              <a:t> ([</a:t>
            </a:r>
            <a:r>
              <a:rPr lang="en-US" sz="1200" dirty="0">
                <a:latin typeface="Consolas" panose="020B0609020204030204" pitchFamily="49" charset="0"/>
              </a:rPr>
              <a:t>Sales Territory].[Southwest</a:t>
            </a:r>
            <a:r>
              <a:rPr lang="en-US" sz="1200" dirty="0" smtClean="0">
                <a:latin typeface="Consolas" panose="020B0609020204030204" pitchFamily="49" charset="0"/>
              </a:rPr>
              <a:t>]) 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/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Star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Snowflake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</a:t>
            </a:r>
          </a:p>
          <a:p>
            <a:pPr lvl="1"/>
            <a:r>
              <a:rPr lang="en-US" smtClean="0">
                <a:solidFill>
                  <a:schemeClr val="tx1"/>
                </a:solidFill>
              </a:rPr>
              <a:t>In-person and </a:t>
            </a:r>
            <a:r>
              <a:rPr lang="en-US" dirty="0">
                <a:solidFill>
                  <a:schemeClr val="tx1"/>
                </a:solidFill>
              </a:rPr>
              <a:t>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hlinkClick r:id="rId2"/>
              </a:rPr>
              <a:t> https://tugraz.webex.com/meet/shafaq.siddiqi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b="0" dirty="0"/>
              <a:t>WKO Research Grants</a:t>
            </a:r>
          </a:p>
          <a:p>
            <a:pPr lvl="1"/>
            <a:r>
              <a:rPr lang="en-US" dirty="0">
                <a:hlinkClick r:id="rId3"/>
              </a:rPr>
              <a:t>https://www.tugraz.at/en/research/research-at-tu-graz/services-fuer-forschende/foerderprogramme-und-preise-an-der-tu-graz/#</a:t>
            </a:r>
            <a:r>
              <a:rPr lang="en-US" dirty="0" smtClean="0">
                <a:hlinkClick r:id="rId3"/>
              </a:rPr>
              <a:t>c87088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Submission </a:t>
            </a:r>
            <a:r>
              <a:rPr lang="en-US" dirty="0">
                <a:solidFill>
                  <a:schemeClr val="tx1"/>
                </a:solidFill>
              </a:rPr>
              <a:t>deadline October </a:t>
            </a:r>
            <a:r>
              <a:rPr lang="en-US" dirty="0" smtClean="0">
                <a:solidFill>
                  <a:schemeClr val="tx1"/>
                </a:solidFill>
              </a:rPr>
              <a:t>20, 2023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Other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Schema</a:t>
            </a:r>
          </a:p>
          <a:p>
            <a:pPr lvl="1"/>
            <a:r>
              <a:rPr lang="en-US" dirty="0" smtClean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star</a:t>
            </a:r>
            <a:r>
              <a:rPr lang="en-US" dirty="0" smtClean="0"/>
              <a:t>-schema but with </a:t>
            </a:r>
            <a:r>
              <a:rPr lang="en-US" b="1" dirty="0" smtClean="0">
                <a:solidFill>
                  <a:schemeClr val="accent1"/>
                </a:solidFill>
              </a:rPr>
              <a:t>multiple fact 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potentially shared dimension tables</a:t>
            </a:r>
          </a:p>
          <a:p>
            <a:pPr lvl="1"/>
            <a:r>
              <a:rPr lang="en-US" dirty="0" smtClean="0"/>
              <a:t>Multiple stars </a:t>
            </a:r>
            <a:r>
              <a:rPr lang="en-US" dirty="0" smtClean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snow-flake</a:t>
            </a:r>
            <a:r>
              <a:rPr lang="en-US" dirty="0" smtClean="0"/>
              <a:t>-schema </a:t>
            </a:r>
            <a:r>
              <a:rPr lang="en-US" dirty="0"/>
              <a:t>but with </a:t>
            </a:r>
            <a:r>
              <a:rPr lang="en-US" b="1" dirty="0">
                <a:solidFill>
                  <a:schemeClr val="accent1"/>
                </a:solidFill>
              </a:rPr>
              <a:t>multiple fact </a:t>
            </a:r>
            <a:r>
              <a:rPr lang="en-US" b="1" dirty="0" smtClean="0">
                <a:solidFill>
                  <a:schemeClr val="accent1"/>
                </a:solidFill>
              </a:rPr>
              <a:t>tables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potentially shared dimension tables</a:t>
            </a:r>
          </a:p>
          <a:p>
            <a:pPr lvl="1"/>
            <a:r>
              <a:rPr lang="en-US" dirty="0" smtClean="0"/>
              <a:t>Multiple snow flakes </a:t>
            </a:r>
            <a:r>
              <a:rPr lang="en-US" dirty="0" smtClean="0">
                <a:sym typeface="Wingdings" panose="05000000000000000000" pitchFamily="2" charset="2"/>
              </a:rPr>
              <a:t> snow storm</a:t>
            </a:r>
            <a:endParaRPr lang="en-US" dirty="0" smtClean="0"/>
          </a:p>
          <a:p>
            <a:pPr lvl="1"/>
            <a:endParaRPr lang="en-US" sz="700" dirty="0"/>
          </a:p>
          <a:p>
            <a:r>
              <a:rPr lang="en-US" dirty="0" smtClean="0"/>
              <a:t>OLAP Benchmark Schemas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TPC-H</a:t>
            </a:r>
            <a:r>
              <a:rPr lang="en-US" dirty="0" smtClean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</a:t>
            </a:r>
            <a:r>
              <a:rPr lang="en-US" dirty="0" smtClean="0"/>
              <a:t>schema, simplified TPC-H)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DS</a:t>
            </a:r>
            <a:r>
              <a:rPr lang="en-US" dirty="0" smtClean="0"/>
              <a:t> (24 tables, snow-storm schema)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“TPC-D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and its successors, TPC-H and TPC-R assumed a 3rd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Form (3NF) schema. However, over the years the industry has expanded towards star schema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approaches.” 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Making of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TPC- 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DWH/OLAP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r>
              <a:rPr lang="en-US" dirty="0"/>
              <a:t> </a:t>
            </a:r>
            <a:r>
              <a:rPr lang="en-US" dirty="0" smtClean="0"/>
              <a:t>Advanced analytics and Operational 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endParaRPr lang="de-DE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  <a:endParaRPr lang="de-DE" sz="12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1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de-DE" sz="1200" b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</a:t>
            </a:r>
            <a:r>
              <a:rPr lang="en-US" dirty="0" smtClean="0"/>
              <a:t>ER </a:t>
            </a:r>
            <a:r>
              <a:rPr lang="en-US" dirty="0"/>
              <a:t>diagram, create a </a:t>
            </a:r>
            <a:r>
              <a:rPr lang="en-US" dirty="0" smtClean="0"/>
              <a:t>ROLAP </a:t>
            </a:r>
            <a:r>
              <a:rPr lang="en-US" dirty="0"/>
              <a:t>star </a:t>
            </a:r>
            <a:r>
              <a:rPr lang="en-US" dirty="0" smtClean="0"/>
              <a:t>schema. Data </a:t>
            </a:r>
            <a:r>
              <a:rPr lang="en-US" dirty="0"/>
              <a:t>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ignored, but indicate </a:t>
            </a:r>
            <a:r>
              <a:rPr lang="en-US" dirty="0" smtClean="0"/>
              <a:t>PK </a:t>
            </a:r>
            <a:r>
              <a:rPr lang="en-US" dirty="0"/>
              <a:t>and </a:t>
            </a:r>
            <a:r>
              <a:rPr lang="en-US" dirty="0" smtClean="0"/>
              <a:t>FK </a:t>
            </a:r>
            <a:r>
              <a:rPr lang="en-US" dirty="0"/>
              <a:t>constraints.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9/100</a:t>
            </a:r>
            <a:r>
              <a:rPr lang="en-US" dirty="0" smtClean="0"/>
              <a:t> </a:t>
            </a:r>
            <a:r>
              <a:rPr lang="en-US" dirty="0"/>
              <a:t>points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Feb 08, 2021]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Extract-Transform-Load (</a:t>
            </a:r>
            <a:r>
              <a:rPr lang="en-US" dirty="0"/>
              <a:t>ETL</a:t>
            </a:r>
            <a:r>
              <a:rPr lang="en-US" dirty="0" smtClean="0"/>
              <a:t>)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 smtClean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/>
              <a:t>data via dedicated data </a:t>
            </a:r>
            <a:r>
              <a:rPr lang="en-US" dirty="0" smtClean="0"/>
              <a:t>flows or in staging area</a:t>
            </a:r>
          </a:p>
          <a:p>
            <a:pPr lvl="1"/>
            <a:r>
              <a:rPr lang="en-US" dirty="0" smtClean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ELT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Load raw data directly into DWH</a:t>
            </a:r>
          </a:p>
          <a:p>
            <a:pPr lvl="1"/>
            <a:r>
              <a:rPr lang="en-US" dirty="0" smtClean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allows for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Heterogeneity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3. Union 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4. Complex 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5. Language Expressions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vs 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8. Semantic 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Approaches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Corrupted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Heterogeneity of Data Sources</a:t>
            </a:r>
          </a:p>
          <a:p>
            <a:pPr lvl="1"/>
            <a:r>
              <a:rPr lang="en-US" dirty="0" smtClean="0"/>
              <a:t>Update anomalies on </a:t>
            </a:r>
            <a:r>
              <a:rPr lang="en-US" dirty="0" err="1" smtClean="0"/>
              <a:t>denormalized</a:t>
            </a:r>
            <a:r>
              <a:rPr lang="en-US" dirty="0" smtClean="0"/>
              <a:t> data / eventual consistency</a:t>
            </a:r>
          </a:p>
          <a:p>
            <a:pPr lvl="1"/>
            <a:r>
              <a:rPr lang="en-US" dirty="0" smtClean="0"/>
              <a:t>Changes of app/preprocessing over time (US vs us)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Errors in semi-manual data collection, laziness (see default values), bias</a:t>
            </a:r>
          </a:p>
          <a:p>
            <a:pPr lvl="1"/>
            <a:r>
              <a:rPr lang="en-US" dirty="0" smtClean="0"/>
              <a:t>Errors in data labeling (especially if large-scale: </a:t>
            </a:r>
            <a:r>
              <a:rPr lang="en-US" dirty="0"/>
              <a:t>c</a:t>
            </a:r>
            <a:r>
              <a:rPr lang="en-US" dirty="0" smtClean="0"/>
              <a:t>rowd workers / users)</a:t>
            </a:r>
            <a:endParaRPr lang="en-US" sz="700" dirty="0"/>
          </a:p>
          <a:p>
            <a:r>
              <a:rPr lang="en-US" dirty="0" smtClean="0"/>
              <a:t>Measurement/Processing Errors</a:t>
            </a:r>
          </a:p>
          <a:p>
            <a:pPr lvl="1"/>
            <a:r>
              <a:rPr lang="en-US" dirty="0" smtClean="0"/>
              <a:t>Unreliable HW/SW and measurement equipment (e.g., batteries)</a:t>
            </a:r>
          </a:p>
          <a:p>
            <a:pPr lvl="1"/>
            <a:r>
              <a:rPr lang="en-US" dirty="0" smtClean="0"/>
              <a:t>Harsh environments (temperature, movement)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– Planning and 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Architecture, Flows, and Schemas</a:t>
            </a:r>
          </a:p>
          <a:p>
            <a:pPr lvl="1"/>
            <a:r>
              <a:rPr lang="en-US" dirty="0" smtClean="0"/>
              <a:t>#1 Plan requirements, architecture, tools </a:t>
            </a:r>
          </a:p>
          <a:p>
            <a:pPr lvl="1"/>
            <a:r>
              <a:rPr lang="en-US" dirty="0" smtClean="0"/>
              <a:t>#2 Design high-level </a:t>
            </a: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f</a:t>
            </a:r>
            <a:r>
              <a:rPr lang="en-US" dirty="0" smtClean="0"/>
              <a:t>lows (systems, integration jobs)</a:t>
            </a:r>
          </a:p>
          <a:p>
            <a:pPr lvl="1"/>
            <a:r>
              <a:rPr lang="en-US" dirty="0" smtClean="0"/>
              <a:t>#3 Data understanding (copy/code books, meta data)</a:t>
            </a:r>
          </a:p>
          <a:p>
            <a:pPr lvl="1"/>
            <a:r>
              <a:rPr lang="en-US" dirty="0" smtClean="0"/>
              <a:t>#4 Design dimension loading (static, dynamic </a:t>
            </a:r>
            <a:r>
              <a:rPr lang="en-US" dirty="0" err="1" smtClean="0"/>
              <a:t>incl</a:t>
            </a:r>
            <a:r>
              <a:rPr lang="en-US" dirty="0" smtClean="0"/>
              <a:t> keys)</a:t>
            </a:r>
          </a:p>
          <a:p>
            <a:pPr lvl="1"/>
            <a:r>
              <a:rPr lang="en-US" dirty="0" smtClean="0"/>
              <a:t>#5 Design fact </a:t>
            </a:r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l</a:t>
            </a:r>
            <a:r>
              <a:rPr lang="en-US" dirty="0" smtClean="0"/>
              <a:t>oading</a:t>
            </a:r>
          </a:p>
          <a:p>
            <a:r>
              <a:rPr lang="en-US" dirty="0" smtClean="0"/>
              <a:t>Data Integration and Cleaning</a:t>
            </a:r>
          </a:p>
          <a:p>
            <a:pPr lvl="1"/>
            <a:r>
              <a:rPr lang="en-US" dirty="0" smtClean="0"/>
              <a:t>#5 Types of data sources (snapshot, APIs, query language, logs) </a:t>
            </a:r>
          </a:p>
          <a:p>
            <a:pPr lvl="1"/>
            <a:r>
              <a:rPr lang="en-US" dirty="0" smtClean="0"/>
              <a:t>#6 </a:t>
            </a:r>
            <a:r>
              <a:rPr lang="en-US" dirty="0"/>
              <a:t>Prepare s</a:t>
            </a:r>
            <a:r>
              <a:rPr lang="en-US" dirty="0" smtClean="0"/>
              <a:t>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 smtClean="0"/>
              <a:t>#7 Change data capture and incremental loading (diff, aggregates)</a:t>
            </a:r>
          </a:p>
          <a:p>
            <a:pPr lvl="1"/>
            <a:r>
              <a:rPr lang="en-US" dirty="0" smtClean="0"/>
              <a:t>#8 Transformations, enrichments, and deduplication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</a:t>
            </a:r>
            <a:r>
              <a:rPr lang="en-US" b="1" dirty="0" smtClean="0">
                <a:solidFill>
                  <a:srgbClr val="7889FB"/>
                </a:solidFill>
              </a:rPr>
              <a:t>Linking</a:t>
            </a:r>
            <a:endParaRPr lang="en-US" b="1" dirty="0" smtClean="0"/>
          </a:p>
          <a:p>
            <a:pPr lvl="1"/>
            <a:r>
              <a:rPr lang="en-US" dirty="0" smtClean="0"/>
              <a:t>#9 Data validation and cleansing </a:t>
            </a:r>
            <a:r>
              <a:rPr lang="en-US" dirty="0" smtClean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</a:t>
            </a:r>
            <a:r>
              <a:rPr lang="en-US" b="1" dirty="0" smtClean="0">
                <a:solidFill>
                  <a:srgbClr val="7889FB"/>
                </a:solidFill>
              </a:rPr>
              <a:t>Fusion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#10 Partitioning schemes for loaded </a:t>
            </a:r>
            <a:r>
              <a:rPr lang="en-US" dirty="0"/>
              <a:t>d</a:t>
            </a:r>
            <a:r>
              <a:rPr lang="en-US" dirty="0" smtClean="0"/>
              <a:t>ata (e.g., per month)</a:t>
            </a:r>
          </a:p>
          <a:p>
            <a:pPr lvl="1"/>
            <a:r>
              <a:rPr lang="en-US" dirty="0" smtClean="0"/>
              <a:t>#11 Materialized views and incremental maintenance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Change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 smtClean="0"/>
              <a:t>Setup update propagation from the source systems to middleware</a:t>
            </a:r>
          </a:p>
          <a:p>
            <a:pPr lvl="1"/>
            <a:r>
              <a:rPr lang="en-US" dirty="0" smtClean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 smtClean="0"/>
              <a:t>Parse system logs / provenance to retrieve changes since last loading</a:t>
            </a:r>
          </a:p>
          <a:p>
            <a:pPr lvl="1"/>
            <a:r>
              <a:rPr lang="en-US" dirty="0" smtClean="0"/>
              <a:t>Sometimes combined w/ replication 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 smtClean="0">
                <a:solidFill>
                  <a:srgbClr val="7889FB"/>
                </a:solidFill>
              </a:rPr>
              <a:t>MoM</a:t>
            </a:r>
            <a:r>
              <a:rPr lang="en-US" b="1" dirty="0" smtClean="0">
                <a:solidFill>
                  <a:srgbClr val="7889FB"/>
                </a:solidFill>
              </a:rPr>
              <a:t>, </a:t>
            </a:r>
            <a:r>
              <a:rPr lang="en-US" b="1" dirty="0">
                <a:solidFill>
                  <a:srgbClr val="7889FB"/>
                </a:solidFill>
              </a:rPr>
              <a:t>EAI, and Replication</a:t>
            </a:r>
            <a:endParaRPr lang="en-US" b="1" dirty="0" smtClean="0">
              <a:solidFill>
                <a:srgbClr val="7889FB"/>
              </a:solidFill>
            </a:endParaRPr>
          </a:p>
          <a:p>
            <a:pPr lvl="1"/>
            <a:r>
              <a:rPr lang="en-US" dirty="0" smtClean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 smtClean="0"/>
              <a:t>Compute difference between old and new snapshot (e.g., files) before loading</a:t>
            </a:r>
          </a:p>
          <a:p>
            <a:pPr lvl="1"/>
            <a:r>
              <a:rPr lang="en-US" dirty="0" smtClean="0"/>
              <a:t>Broadly applicable but more expensive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ETL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Flows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de-DE" dirty="0" smtClean="0">
                <a:solidFill>
                  <a:srgbClr val="7889FB"/>
                </a:solidFill>
              </a:rPr>
              <a:t>Pentaho Data Integration</a:t>
            </a:r>
            <a:r>
              <a:rPr lang="de-DE" b="0" dirty="0" smtClean="0"/>
              <a:t>,</a:t>
            </a:r>
            <a:br>
              <a:rPr lang="de-DE" b="0" dirty="0" smtClean="0"/>
            </a:br>
            <a:r>
              <a:rPr lang="de-DE" b="0" dirty="0" smtClean="0"/>
              <a:t>since 2015 Hitachi)</a:t>
            </a:r>
            <a:endParaRPr lang="de-DE" b="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Tools</a:t>
            </a:r>
          </a:p>
          <a:p>
            <a:pPr lvl="1"/>
            <a:r>
              <a:rPr lang="en-US" dirty="0" smtClean="0"/>
              <a:t>IBM IS, </a:t>
            </a:r>
            <a:r>
              <a:rPr lang="en-US" dirty="0" err="1" smtClean="0"/>
              <a:t>Informatica</a:t>
            </a:r>
            <a:r>
              <a:rPr lang="en-US" dirty="0" smtClean="0"/>
              <a:t>, SAP BO, MS Integration Services</a:t>
            </a:r>
          </a:p>
          <a:p>
            <a:pPr lvl="1"/>
            <a:r>
              <a:rPr lang="en-US" dirty="0" smtClean="0"/>
              <a:t>Open Source: Pentaho Data Integration, </a:t>
            </a:r>
            <a:r>
              <a:rPr lang="en-US" dirty="0" err="1" smtClean="0"/>
              <a:t>Scriptella</a:t>
            </a:r>
            <a:r>
              <a:rPr lang="en-US" dirty="0" smtClean="0"/>
              <a:t> ETL, </a:t>
            </a:r>
            <a:r>
              <a:rPr lang="en-US" dirty="0" err="1" smtClean="0"/>
              <a:t>CloverETL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Boehm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flows.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Data Warehousing</a:t>
            </a:r>
            <a:r>
              <a:rPr lang="en-US" dirty="0" smtClean="0"/>
              <a:t> (DWH)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Extraction, Transformation, Loading</a:t>
            </a:r>
            <a:r>
              <a:rPr lang="en-US" dirty="0" smtClean="0"/>
              <a:t> (ETL)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via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Distributed ETL pipeline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  <a:endParaRPr lang="en-US" b="1" dirty="0" smtClean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 smtClean="0">
                <a:latin typeface="Consolas" panose="020B0609020204030204" pitchFamily="49" charset="0"/>
              </a:rPr>
              <a:t>val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spark.</a:t>
            </a:r>
            <a:r>
              <a:rPr lang="en-US" b="1" dirty="0" err="1" smtClean="0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 smtClean="0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Multi-Groupings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GROUP BY</a:t>
            </a:r>
          </a:p>
          <a:p>
            <a:pPr lvl="1"/>
            <a:r>
              <a:rPr lang="en-US" dirty="0" smtClean="0"/>
              <a:t>Group tuples by </a:t>
            </a:r>
            <a:br>
              <a:rPr lang="en-US" dirty="0" smtClean="0"/>
            </a:br>
            <a:r>
              <a:rPr lang="en-US" dirty="0" smtClean="0"/>
              <a:t>categorical variables</a:t>
            </a:r>
          </a:p>
          <a:p>
            <a:pPr lvl="1"/>
            <a:r>
              <a:rPr lang="en-US" dirty="0" smtClean="0"/>
              <a:t>Aggregate per group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</a:t>
            </a:r>
            <a:br>
              <a:rPr lang="en-US" dirty="0" smtClean="0"/>
            </a:br>
            <a:r>
              <a:rPr lang="en-US" dirty="0" smtClean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0" dirty="0" smtClean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Grouping by multiple group-by attribute lists w/ consistent </a:t>
            </a:r>
            <a:r>
              <a:rPr lang="en-US" dirty="0" err="1" smtClean="0"/>
              <a:t>agg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Equivalent to multiple </a:t>
            </a:r>
            <a:r>
              <a:rPr lang="en-US" dirty="0" smtClean="0"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, connected by </a:t>
            </a:r>
            <a:r>
              <a:rPr lang="en-US" dirty="0" smtClean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 smtClean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((&lt;</a:t>
            </a:r>
            <a:r>
              <a:rPr lang="en-US" dirty="0">
                <a:latin typeface="Consolas" panose="020B0609020204030204" pitchFamily="49" charset="0"/>
              </a:rPr>
              <a:t>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</a:t>
            </a:r>
            <a:r>
              <a:rPr lang="en-US" sz="2000" dirty="0" smtClean="0"/>
              <a:t>(see also multi-dim ops)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Hierarchical grouping along dimension hierarchy </a:t>
            </a:r>
            <a:endParaRPr lang="en-US" dirty="0"/>
          </a:p>
          <a:p>
            <a:pPr lvl="1"/>
            <a:r>
              <a:rPr lang="de-DE" b="1" dirty="0" smtClean="0">
                <a:latin typeface="Consolas" panose="020B0609020204030204" pitchFamily="49" charset="0"/>
              </a:rPr>
              <a:t>GROUP </a:t>
            </a:r>
            <a:r>
              <a:rPr lang="de-DE" b="1" dirty="0">
                <a:latin typeface="Consolas" panose="020B0609020204030204" pitchFamily="49" charset="0"/>
              </a:rPr>
              <a:t>BY 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>(A1,A2,A3)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:= GROUP BY GROUPING SETS((),(A1),(A1,A2),(A1,A2,A3))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(&lt;</a:t>
            </a:r>
            <a:r>
              <a:rPr lang="de-DE" dirty="0">
                <a:latin typeface="Consolas" panose="020B0609020204030204" pitchFamily="49" charset="0"/>
              </a:rPr>
              <a:t>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Rollup, cont.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 Implementation</a:t>
            </a:r>
          </a:p>
          <a:p>
            <a:pPr lvl="1"/>
            <a:r>
              <a:rPr lang="en-US" dirty="0" smtClean="0"/>
              <a:t>Aggregation towers for (semi-)additive </a:t>
            </a:r>
            <a:br>
              <a:rPr lang="en-US" dirty="0" smtClean="0"/>
            </a:br>
            <a:r>
              <a:rPr lang="en-US" dirty="0" smtClean="0"/>
              <a:t>aggregation functions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 Semantics</a:t>
            </a:r>
          </a:p>
          <a:p>
            <a:pPr lvl="1"/>
            <a:r>
              <a:rPr lang="en-US" dirty="0" smtClean="0"/>
              <a:t>With ROLLUP or CUBE to identify aggregates</a:t>
            </a:r>
          </a:p>
          <a:p>
            <a:pPr lvl="1"/>
            <a:r>
              <a:rPr lang="en-US" dirty="0" smtClean="0"/>
              <a:t>NULL group vs NULL due to aggregation</a:t>
            </a:r>
          </a:p>
          <a:p>
            <a:pPr lvl="1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 smtClean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Team,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(Revenue),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b="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7889FB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BY ROLLUP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Computes aggregate for all 2</a:t>
            </a:r>
            <a:r>
              <a:rPr lang="en-US" baseline="30000" dirty="0" smtClean="0"/>
              <a:t>n</a:t>
            </a:r>
            <a:r>
              <a:rPr lang="en-US" dirty="0" smtClean="0"/>
              <a:t> combinations </a:t>
            </a:r>
            <a:br>
              <a:rPr lang="en-US" dirty="0" smtClean="0"/>
            </a:br>
            <a:r>
              <a:rPr lang="en-US" dirty="0" smtClean="0"/>
              <a:t>for n grouping attributes</a:t>
            </a:r>
          </a:p>
          <a:p>
            <a:pPr lvl="1"/>
            <a:r>
              <a:rPr lang="en-US" dirty="0" smtClean="0"/>
              <a:t>Equivalent to enumeration via </a:t>
            </a:r>
            <a:r>
              <a:rPr lang="en-US" dirty="0" smtClean="0">
                <a:latin typeface="Consolas" panose="020B0609020204030204" pitchFamily="49" charset="0"/>
              </a:rPr>
              <a:t>GROUPING SETS</a:t>
            </a:r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 smtClean="0">
                <a:latin typeface="Consolas" panose="020B0609020204030204" pitchFamily="49" charset="0"/>
              </a:rPr>
              <a:t>(&lt;</a:t>
            </a:r>
            <a:r>
              <a:rPr lang="de-DE" dirty="0">
                <a:latin typeface="Consolas" panose="020B0609020204030204" pitchFamily="49" charset="0"/>
              </a:rPr>
              <a:t>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</a:t>
            </a:r>
            <a:r>
              <a:rPr lang="en-US" b="1" dirty="0" smtClean="0">
                <a:solidFill>
                  <a:srgbClr val="7889FB"/>
                </a:solidFill>
              </a:rPr>
              <a:t>lattice </a:t>
            </a:r>
            <a:r>
              <a:rPr lang="en-US" dirty="0"/>
              <a:t>for (semi-</a:t>
            </a:r>
            <a:r>
              <a:rPr lang="en-US" dirty="0" smtClean="0"/>
              <a:t>)additive </a:t>
            </a:r>
            <a:br>
              <a:rPr lang="en-US" dirty="0" smtClean="0"/>
            </a:br>
            <a:r>
              <a:rPr lang="en-US" dirty="0" smtClean="0"/>
              <a:t>aggregation </a:t>
            </a:r>
            <a:r>
              <a:rPr lang="en-US" dirty="0"/>
              <a:t>functions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But: multiple alternative paths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SortGroupBy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HashGroupBy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Reporting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Problem</a:t>
            </a:r>
          </a:p>
          <a:p>
            <a:pPr lvl="1"/>
            <a:r>
              <a:rPr lang="en-US" dirty="0" smtClean="0"/>
              <a:t>Scalar functions as well as grouping + aggregation</a:t>
            </a:r>
          </a:p>
          <a:p>
            <a:pPr lvl="1"/>
            <a:r>
              <a:rPr lang="en-US" dirty="0" smtClean="0"/>
              <a:t>For many advanced use cases </a:t>
            </a:r>
            <a:r>
              <a:rPr lang="en-US" b="1" dirty="0" smtClean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 smtClean="0"/>
              <a:t>Reporting Functions</a:t>
            </a:r>
          </a:p>
          <a:p>
            <a:pPr lvl="1"/>
            <a:r>
              <a:rPr lang="en-US" dirty="0" smtClean="0"/>
              <a:t>Separate partitioning (grouping) and aggregation via OVER</a:t>
            </a:r>
          </a:p>
          <a:p>
            <a:pPr lvl="1"/>
            <a:r>
              <a:rPr lang="en-US" dirty="0" smtClean="0"/>
              <a:t>Allows local partitioning via windows and ranking/numbering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Aggregation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Operates over window and returns value for every tuple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Quarter,   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de-DE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 </a:t>
            </a:r>
            <a:r>
              <a:rPr lang="de-DE" sz="1600" dirty="0" smtClean="0">
                <a:latin typeface="Consolas" panose="020B0609020204030204" pitchFamily="49" charset="0"/>
              </a:rPr>
              <a:t>Revenue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Rank1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de-DE" sz="1600" dirty="0" smtClean="0">
                <a:latin typeface="Consolas" panose="020B0609020204030204" pitchFamily="49" charset="0"/>
              </a:rPr>
              <a:t/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latin typeface="Consolas" panose="020B0609020204030204" pitchFamily="49" charset="0"/>
              </a:rPr>
              <a:t>DENSE</a:t>
            </a:r>
            <a:r>
              <a:rPr lang="de-DE" sz="1600" b="1" dirty="0" smtClean="0">
                <a:latin typeface="Consolas" panose="020B0609020204030204" pitchFamily="49" charset="0"/>
              </a:rPr>
              <a:t>_</a:t>
            </a:r>
            <a:r>
              <a:rPr lang="en-US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Revenue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D</a:t>
            </a:r>
            <a:r>
              <a:rPr lang="en-US" sz="1600" dirty="0" smtClean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 smtClean="0">
                <a:latin typeface="Consolas" panose="020B0609020204030204" pitchFamily="49" charset="0"/>
              </a:rPr>
              <a:t>R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sz="1600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</a:t>
            </a:r>
            <a:r>
              <a:rPr lang="de-D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Methoden, Dpunkt Verlag, 1-373, 2003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S. Jensen, T. B. Pedersen, C. Thomsen.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Multidimensional Databases and Data Warehousing. Morgan and Claypool Publishers.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2010]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399003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24" y="5152472"/>
            <a:ext cx="686616" cy="1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Select tuples for aggregation via </a:t>
            </a:r>
            <a:r>
              <a:rPr lang="de-DE" b="1" dirty="0" smtClean="0">
                <a:latin typeface="Consolas" panose="020B0609020204030204" pitchFamily="49" charset="0"/>
              </a:rPr>
              <a:t>PARTITON BY</a:t>
            </a:r>
            <a:r>
              <a:rPr lang="de-DE" dirty="0" smtClean="0">
                <a:latin typeface="Consolas" panose="020B0609020204030204" pitchFamily="49" charset="0"/>
              </a:rPr>
              <a:t> &lt;attribute-list&gt;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endParaRPr lang="de-DE" sz="1600" dirty="0">
              <a:latin typeface="Consolas" panose="020B0609020204030204" pitchFamily="49" charset="0"/>
            </a:endParaRP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nsolas" panose="020B0609020204030204" pitchFamily="49" charset="0"/>
              </a:rPr>
              <a:t>ORDER BY</a:t>
            </a:r>
            <a:r>
              <a:rPr lang="en-US" dirty="0" smtClean="0"/>
              <a:t> allows cumulative computation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 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Quarter)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Windowing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Define window for computation </a:t>
            </a:r>
            <a:br>
              <a:rPr lang="en-US" dirty="0" smtClean="0"/>
            </a:br>
            <a:r>
              <a:rPr lang="en-US" dirty="0" smtClean="0"/>
              <a:t>(e.g., for moving average, </a:t>
            </a:r>
            <a:r>
              <a:rPr lang="en-US" dirty="0" err="1" smtClean="0"/>
              <a:t>cumsum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AVG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b="0" dirty="0">
                <a:latin typeface="Consolas" panose="020B0609020204030204" pitchFamily="49" charset="0"/>
              </a:rPr>
              <a:t>  </a:t>
            </a:r>
            <a:r>
              <a:rPr lang="de-DE" sz="1600" b="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ROWS </a:t>
            </a:r>
            <a:r>
              <a:rPr lang="de-DE" sz="1600" b="1" dirty="0">
                <a:latin typeface="Consolas" panose="020B0609020204030204" pitchFamily="49" charset="0"/>
              </a:rPr>
              <a:t>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AND </a:t>
            </a:r>
            <a:r>
              <a:rPr lang="de-DE" sz="1600" b="1" dirty="0">
                <a:latin typeface="Consolas" panose="020B0609020204030204" pitchFamily="49" charset="0"/>
              </a:rPr>
              <a:t>CURRENT </a:t>
            </a:r>
            <a:r>
              <a:rPr lang="de-DE" sz="1600" b="1" dirty="0" smtClean="0">
                <a:latin typeface="Consolas" panose="020B0609020204030204" pitchFamily="49" charset="0"/>
              </a:rPr>
              <a:t>ROW</a:t>
            </a:r>
            <a:r>
              <a:rPr lang="de-DE" sz="1600" b="0" dirty="0" smtClean="0">
                <a:latin typeface="Consolas" panose="020B0609020204030204" pitchFamily="49" charset="0"/>
              </a:rPr>
              <a:t>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Cloud Data Warehousing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Google</a:t>
            </a:r>
            <a:r>
              <a:rPr lang="en-US" dirty="0" smtClean="0"/>
              <a:t> Big Query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Amazon</a:t>
            </a:r>
            <a:r>
              <a:rPr lang="en-US" dirty="0" smtClean="0"/>
              <a:t> Redshift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Microsoft</a:t>
            </a:r>
            <a:r>
              <a:rPr lang="en-US" dirty="0" smtClean="0"/>
              <a:t> Azure Data Warehouse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#</a:t>
            </a:r>
            <a:r>
              <a:rPr lang="en-US" dirty="0" smtClean="0"/>
              <a:t>4 </a:t>
            </a:r>
            <a:r>
              <a:rPr lang="en-US" dirty="0" smtClean="0">
                <a:solidFill>
                  <a:schemeClr val="accent1"/>
                </a:solidFill>
              </a:rPr>
              <a:t>IBM</a:t>
            </a:r>
            <a:r>
              <a:rPr lang="en-US" dirty="0" smtClean="0"/>
              <a:t> </a:t>
            </a:r>
            <a:r>
              <a:rPr lang="en-US" dirty="0" err="1" smtClean="0"/>
              <a:t>BlueMix</a:t>
            </a:r>
            <a:r>
              <a:rPr lang="en-US" dirty="0" smtClean="0"/>
              <a:t> </a:t>
            </a:r>
            <a:r>
              <a:rPr lang="en-US" dirty="0" err="1" smtClean="0"/>
              <a:t>dashDB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#5 Snowflake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Inside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Srinivasan: Amazon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analytics, IBM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Snowflake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29451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Data Lakes and Lakehouse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315574"/>
            <a:ext cx="7728331" cy="317672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2153" y="4674416"/>
            <a:ext cx="453542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Zahari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et. al,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Lakehouse: A New Generation of Open Platforms that Unify Data Warehousing and Advanced Analytics.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 2021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2153" y="5604422"/>
            <a:ext cx="4535424" cy="523220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al., The History, Present, and Future of ETL Technology,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DOLAP 2023]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14" y="4542898"/>
            <a:ext cx="55907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63" y="5504844"/>
            <a:ext cx="56073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9044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smtClean="0">
                <a:solidFill>
                  <a:schemeClr val="accent1"/>
                </a:solidFill>
              </a:rPr>
              <a:t>Q&amp;A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, Transformation, Loading (ETL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ETL process, errors, and data flows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 smtClean="0"/>
              <a:t>Multi-grouping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</a:p>
          <a:p>
            <a:pPr lvl="1"/>
            <a:r>
              <a:rPr lang="en-US" dirty="0" smtClean="0"/>
              <a:t>Reporting functions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Lectures (</a:t>
            </a:r>
            <a:r>
              <a:rPr lang="en-US" dirty="0" smtClean="0">
                <a:solidFill>
                  <a:schemeClr val="accent1"/>
                </a:solidFill>
              </a:rPr>
              <a:t>Data Integration Architectures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 smtClean="0"/>
              <a:t>20</a:t>
            </a:r>
            <a:r>
              <a:rPr lang="en-US" b="0" dirty="0" smtClean="0"/>
              <a:t>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</a:t>
            </a:r>
            <a:r>
              <a:rPr lang="en-US" dirty="0" smtClean="0"/>
              <a:t>27]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05 </a:t>
            </a:r>
            <a:r>
              <a:rPr lang="en-US" b="1" dirty="0">
                <a:solidFill>
                  <a:srgbClr val="7889FB"/>
                </a:solidFill>
              </a:rPr>
              <a:t>Entity Linking and Deduplication</a:t>
            </a:r>
            <a:r>
              <a:rPr lang="en-US" dirty="0"/>
              <a:t> [Nov </a:t>
            </a:r>
            <a:r>
              <a:rPr lang="en-US" dirty="0" smtClean="0"/>
              <a:t>03]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06 </a:t>
            </a:r>
            <a:r>
              <a:rPr lang="en-US" b="1" dirty="0">
                <a:solidFill>
                  <a:srgbClr val="7889FB"/>
                </a:solidFill>
              </a:rPr>
              <a:t>Data Cleaning and Data Fusion</a:t>
            </a:r>
            <a:r>
              <a:rPr lang="en-US" dirty="0"/>
              <a:t> [</a:t>
            </a:r>
            <a:r>
              <a:rPr lang="en-US"/>
              <a:t>Nov </a:t>
            </a:r>
            <a:r>
              <a:rPr lang="en-US" smtClean="0"/>
              <a:t>10]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</a:t>
            </a:r>
            <a:r>
              <a:rPr lang="en-US" sz="1400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see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cultural assumption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 deeply rooted that we take it for granted. Yet this 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permanent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[…]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as it morphs and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its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Queries over consolidated and cleaned data </a:t>
            </a:r>
            <a:br>
              <a:rPr lang="en-US" b="0" dirty="0" smtClean="0"/>
            </a:br>
            <a:r>
              <a:rPr lang="en-US" b="0" dirty="0" smtClean="0"/>
              <a:t>of several, potentially heterogeneous, data 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Virtualization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overhead </a:t>
            </a:r>
            <a:r>
              <a:rPr lang="en-US" dirty="0" smtClean="0"/>
              <a:t>of remote </a:t>
            </a:r>
            <a:r>
              <a:rPr lang="en-US" dirty="0"/>
              <a:t>access, source systems affected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Consistency:</a:t>
            </a:r>
            <a:r>
              <a:rPr lang="en-US" dirty="0" smtClean="0"/>
              <a:t> sync vs </a:t>
            </a:r>
            <a:r>
              <a:rPr lang="en-US" dirty="0" err="1" smtClean="0"/>
              <a:t>async</a:t>
            </a:r>
            <a:r>
              <a:rPr lang="en-US" dirty="0" smtClean="0"/>
              <a:t> changes, time regime </a:t>
            </a:r>
            <a:r>
              <a:rPr lang="en-US" dirty="0" smtClean="0">
                <a:sym typeface="Wingdings" panose="05000000000000000000" pitchFamily="2" charset="2"/>
              </a:rPr>
              <a:t> up-to-date?</a:t>
            </a:r>
            <a:endParaRPr lang="en-US" dirty="0" smtClean="0"/>
          </a:p>
          <a:p>
            <a:pPr lvl="1"/>
            <a:r>
              <a:rPr lang="en-US" b="1" dirty="0" smtClean="0"/>
              <a:t>Others: </a:t>
            </a:r>
            <a:r>
              <a:rPr lang="en-US" dirty="0" smtClean="0"/>
              <a:t>history, </a:t>
            </a:r>
            <a:r>
              <a:rPr lang="en-US" b="1" dirty="0" smtClean="0">
                <a:solidFill>
                  <a:schemeClr val="accent1"/>
                </a:solidFill>
              </a:rPr>
              <a:t>flexibility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redundancy</a:t>
            </a:r>
            <a:r>
              <a:rPr lang="en-US" dirty="0" smtClean="0"/>
              <a:t>, effort for </a:t>
            </a:r>
            <a:r>
              <a:rPr lang="en-US" b="1" dirty="0" smtClean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Tradeoffs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Transaction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Processing)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Architecture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sz="18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</a:t>
            </a:r>
            <a:r>
              <a:rPr lang="en-US" dirty="0" smtClean="0"/>
              <a:t>Architecture,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/>
              <a:t>“A </a:t>
            </a:r>
            <a:r>
              <a:rPr lang="en-US" i="1" dirty="0"/>
              <a:t>d</a:t>
            </a:r>
            <a:r>
              <a:rPr lang="en-US" i="1" dirty="0" smtClean="0"/>
              <a:t>ata </a:t>
            </a:r>
            <a:r>
              <a:rPr lang="en-US" i="1" dirty="0"/>
              <a:t>warehouse is a </a:t>
            </a:r>
            <a:r>
              <a:rPr lang="en-US" b="1" i="1" dirty="0"/>
              <a:t>subject-oriented, integrated, </a:t>
            </a:r>
            <a:r>
              <a:rPr lang="en-US" b="1" i="1" dirty="0" smtClean="0"/>
              <a:t>time-varying</a:t>
            </a:r>
            <a:r>
              <a:rPr lang="en-US" b="1" i="1" dirty="0"/>
              <a:t>,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non-volatile </a:t>
            </a:r>
            <a:r>
              <a:rPr lang="en-US" i="1" dirty="0"/>
              <a:t>collection of data in support of the management's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decision-making process.” </a:t>
            </a:r>
            <a:r>
              <a:rPr lang="de-DE" dirty="0" smtClean="0"/>
              <a:t>(Bill </a:t>
            </a:r>
            <a:r>
              <a:rPr lang="de-DE" dirty="0"/>
              <a:t>Inmon)</a:t>
            </a:r>
          </a:p>
          <a:p>
            <a:pPr lvl="1"/>
            <a:r>
              <a:rPr lang="en-US" b="1" dirty="0" smtClean="0"/>
              <a:t>#1 </a:t>
            </a:r>
            <a:r>
              <a:rPr lang="en-US" b="1" dirty="0" smtClean="0">
                <a:solidFill>
                  <a:schemeClr val="accent1"/>
                </a:solidFill>
              </a:rPr>
              <a:t>Subject-oriented:</a:t>
            </a:r>
            <a:r>
              <a:rPr lang="en-US" dirty="0" smtClean="0"/>
              <a:t> analysis-centric organization (e.g., sales) </a:t>
            </a:r>
            <a:r>
              <a:rPr lang="en-US" dirty="0" smtClean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#2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 smtClean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#3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#4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 smtClean="0"/>
              <a:t>Different DWH Instantiations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Single DWH system</a:t>
            </a:r>
            <a:r>
              <a:rPr lang="en-US" dirty="0" smtClean="0"/>
              <a:t> with virtual/materialized views for data marts</a:t>
            </a:r>
          </a:p>
          <a:p>
            <a:pPr lvl="1"/>
            <a:r>
              <a:rPr lang="en-US" dirty="0" smtClean="0"/>
              <a:t>Separate systems for consolidated DWH and aggregates/data marts (</a:t>
            </a:r>
            <a:r>
              <a:rPr lang="en-US" b="1" dirty="0" smtClean="0">
                <a:solidFill>
                  <a:srgbClr val="7889FB"/>
                </a:solidFill>
              </a:rPr>
              <a:t>dependent data marts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Data-Mart-local staging areas and ETL (</a:t>
            </a:r>
            <a:r>
              <a:rPr lang="en-US" b="1" dirty="0" smtClean="0">
                <a:solidFill>
                  <a:srgbClr val="7889FB"/>
                </a:solidFill>
              </a:rPr>
              <a:t>independent data marts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Data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Metaphor: </a:t>
            </a:r>
            <a:r>
              <a:rPr lang="en-US" dirty="0" smtClean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 smtClean="0"/>
              <a:t>Qualifying data (categories, dimensions)</a:t>
            </a:r>
          </a:p>
          <a:p>
            <a:pPr lvl="1"/>
            <a:r>
              <a:rPr lang="en-US" dirty="0" smtClean="0"/>
              <a:t>Quantifying data (cells)</a:t>
            </a:r>
          </a:p>
          <a:p>
            <a:pPr lvl="1"/>
            <a:r>
              <a:rPr lang="en-US" dirty="0" smtClean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 smtClean="0"/>
              <a:t>Multi-dimensional Schema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dimension hierarchies</a:t>
            </a:r>
            <a:r>
              <a:rPr lang="de-DE" dirty="0" smtClean="0">
                <a:solidFill>
                  <a:srgbClr val="7889FB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/>
              <a:t>D</a:t>
            </a:r>
            <a:r>
              <a:rPr lang="de-DE" baseline="30000" dirty="0"/>
              <a:t>1</a:t>
            </a:r>
            <a:r>
              <a:rPr lang="de-DE" dirty="0"/>
              <a:t>,…, </a:t>
            </a:r>
            <a:r>
              <a:rPr lang="de-DE" dirty="0" smtClean="0"/>
              <a:t>D</a:t>
            </a:r>
            <a:r>
              <a:rPr lang="de-DE" baseline="30000" dirty="0" smtClean="0"/>
              <a:t>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measures</a:t>
            </a:r>
            <a:r>
              <a:rPr lang="de-DE" dirty="0" smtClean="0"/>
              <a:t> (</a:t>
            </a:r>
            <a:r>
              <a:rPr lang="de-DE" dirty="0"/>
              <a:t>M</a:t>
            </a:r>
            <a:r>
              <a:rPr lang="de-DE" baseline="30000" dirty="0"/>
              <a:t>1</a:t>
            </a:r>
            <a:r>
              <a:rPr lang="de-DE" dirty="0"/>
              <a:t>,...,</a:t>
            </a:r>
            <a:r>
              <a:rPr lang="de-DE" dirty="0" smtClean="0"/>
              <a:t>M</a:t>
            </a:r>
            <a:r>
              <a:rPr lang="de-DE" baseline="30000" dirty="0" smtClean="0"/>
              <a:t>m</a:t>
            </a:r>
            <a:r>
              <a:rPr lang="de-DE" dirty="0" smtClean="0"/>
              <a:t>)</a:t>
            </a:r>
            <a:endParaRPr lang="de-DE" dirty="0"/>
          </a:p>
          <a:p>
            <a:pPr lvl="1"/>
            <a:endParaRPr lang="en-US" dirty="0" smtClean="0"/>
          </a:p>
          <a:p>
            <a:r>
              <a:rPr lang="en-US" dirty="0" smtClean="0"/>
              <a:t>Dimension Hierarchy</a:t>
            </a:r>
          </a:p>
          <a:p>
            <a:pPr lvl="1"/>
            <a:r>
              <a:rPr lang="en-US" dirty="0" smtClean="0"/>
              <a:t>Partially-ordered set D of categorical </a:t>
            </a:r>
            <a:br>
              <a:rPr lang="en-US" dirty="0" smtClean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 smtClean="0"/>
              <a:t>Generic </a:t>
            </a:r>
            <a:r>
              <a:rPr lang="en-US" b="1" dirty="0" smtClean="0">
                <a:solidFill>
                  <a:srgbClr val="7889FB"/>
                </a:solidFill>
              </a:rPr>
              <a:t>maximum element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Existing </a:t>
            </a:r>
            <a:r>
              <a:rPr lang="en-US" b="1" dirty="0" smtClean="0">
                <a:solidFill>
                  <a:schemeClr val="accent1"/>
                </a:solidFill>
              </a:rPr>
              <a:t>minimum element</a:t>
            </a:r>
            <a:r>
              <a:rPr lang="en-US" dirty="0" smtClean="0"/>
              <a:t>  (primary attribute)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</a:rPr>
              <a:t>Day</a:t>
            </a: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Week</a:t>
            </a:r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Month</a:t>
            </a:r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Quater</a:t>
            </a:r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Year</a:t>
            </a:r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  <a:r>
              <a:rPr lang="de-DE" sz="1400" b="1" baseline="-25000" dirty="0" smtClean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smtClean="0"/>
              <a:t>Modeling</a:t>
            </a:r>
            <a:r>
              <a:rPr lang="en-US" dirty="0"/>
              <a:t>: Data </a:t>
            </a:r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 Hierarchy, cont.</a:t>
            </a:r>
          </a:p>
          <a:p>
            <a:pPr lvl="1"/>
            <a:r>
              <a:rPr lang="en-US" dirty="0" smtClean="0"/>
              <a:t>Classifying (categorical) vs descriptive attributes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Orthogonal dimensions:</a:t>
            </a:r>
            <a:r>
              <a:rPr lang="en-US" dirty="0" smtClean="0"/>
              <a:t> there are </a:t>
            </a:r>
            <a:br>
              <a:rPr lang="en-US" dirty="0" smtClean="0"/>
            </a:br>
            <a:r>
              <a:rPr lang="en-US" dirty="0" smtClean="0"/>
              <a:t>no functional dependencies between </a:t>
            </a:r>
            <a:br>
              <a:rPr lang="en-US" dirty="0" smtClean="0"/>
            </a:br>
            <a:r>
              <a:rPr lang="en-US" dirty="0" smtClean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 smtClean="0"/>
              <a:t>Fact F</a:t>
            </a:r>
          </a:p>
          <a:p>
            <a:pPr lvl="1"/>
            <a:r>
              <a:rPr lang="en-US" dirty="0" smtClean="0"/>
              <a:t>Base tuples w/ measures of summation type</a:t>
            </a:r>
          </a:p>
          <a:p>
            <a:pPr lvl="1"/>
            <a:r>
              <a:rPr lang="en-US" dirty="0" smtClean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 smtClean="0"/>
              <a:t>Measure M</a:t>
            </a:r>
          </a:p>
          <a:p>
            <a:pPr lvl="1"/>
            <a:r>
              <a:rPr lang="en-US" dirty="0" smtClean="0"/>
              <a:t>Computation function over </a:t>
            </a:r>
            <a:r>
              <a:rPr lang="en-US" dirty="0"/>
              <a:t>non-empty </a:t>
            </a:r>
            <a:r>
              <a:rPr lang="en-US" dirty="0" smtClean="0"/>
              <a:t>subset of facts f(F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) in schema</a:t>
            </a:r>
          </a:p>
          <a:p>
            <a:pPr lvl="1"/>
            <a:r>
              <a:rPr lang="en-US" dirty="0" smtClean="0"/>
              <a:t>Scalar function vs aggregation function </a:t>
            </a:r>
          </a:p>
          <a:p>
            <a:pPr lvl="1"/>
            <a:r>
              <a:rPr lang="en-US" dirty="0" smtClean="0"/>
              <a:t>Granularity G as subset of categorical attributes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16932</TotalTime>
  <Words>3073</Words>
  <Application>Microsoft Office PowerPoint</Application>
  <PresentationFormat>On-screen Show (4:3)</PresentationFormat>
  <Paragraphs>1241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Agenda</vt:lpstr>
      <vt:lpstr>Data Warehousing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Trend: Cloud Data Warehousing</vt:lpstr>
      <vt:lpstr>Trend: Data Lakes and Lakehouse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Shafaq</dc:creator>
  <cp:keywords/>
  <dc:description/>
  <cp:lastModifiedBy>Shafaq Siddiqui</cp:lastModifiedBy>
  <cp:revision>628</cp:revision>
  <cp:lastPrinted>2019-03-11T22:00:16Z</cp:lastPrinted>
  <dcterms:created xsi:type="dcterms:W3CDTF">2018-07-12T06:39:10Z</dcterms:created>
  <dcterms:modified xsi:type="dcterms:W3CDTF">2023-10-20T09:59:02Z</dcterms:modified>
  <cp:category/>
</cp:coreProperties>
</file>